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54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3196686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1538286"/>
          </a:xfrm>
        </p:spPr>
        <p:txBody>
          <a:bodyPr anchor="b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21468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2017/9/21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2017/9/21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011882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686568" cy="6011882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2017/9/21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73152" y="6400800"/>
            <a:ext cx="3200400" cy="283800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2017/9/21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5330952" y="6400800"/>
            <a:ext cx="3733800" cy="2838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3143248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143248"/>
            <a:ext cx="7772400" cy="1362075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1643061"/>
            <a:ext cx="77724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2017/9/21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2017/9/21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2017/9/21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2017/9/21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2017/9/21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2786050" y="1053546"/>
            <a:ext cx="59040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786050" y="228600"/>
            <a:ext cx="5900752" cy="842946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786050" y="1142984"/>
            <a:ext cx="5900750" cy="51435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142984"/>
            <a:ext cx="2257408" cy="5143536"/>
          </a:xfrm>
        </p:spPr>
        <p:txBody>
          <a:bodyPr anchor="ctr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2017/9/21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6400800" cy="685800"/>
          </a:xfrm>
        </p:spPr>
        <p:txBody>
          <a:bodyPr anchor="ctr"/>
          <a:lstStyle>
            <a:lvl1pPr algn="l">
              <a:defRPr sz="24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701552" y="1143000"/>
            <a:ext cx="7223248" cy="3980172"/>
          </a:xfrm>
          <a:prstGeom prst="roundRect">
            <a:avLst>
              <a:gd name="adj" fmla="val 18278"/>
            </a:avLst>
          </a:prstGeom>
          <a:solidFill>
            <a:schemeClr val="accent1">
              <a:tint val="40000"/>
            </a:schemeClr>
          </a:solidFill>
          <a:ln w="50800" cap="rnd">
            <a:gradFill flip="none" rotWithShape="1">
              <a:gsLst>
                <a:gs pos="0">
                  <a:schemeClr val="accent1">
                    <a:shade val="50000"/>
                  </a:schemeClr>
                </a:gs>
                <a:gs pos="20000">
                  <a:schemeClr val="accent2">
                    <a:shade val="50000"/>
                  </a:schemeClr>
                </a:gs>
                <a:gs pos="40000">
                  <a:schemeClr val="accent3">
                    <a:shade val="50000"/>
                  </a:schemeClr>
                </a:gs>
                <a:gs pos="60000">
                  <a:schemeClr val="accent4">
                    <a:shade val="50000"/>
                  </a:schemeClr>
                </a:gs>
                <a:gs pos="80000">
                  <a:schemeClr val="accent5">
                    <a:shade val="50000"/>
                  </a:schemeClr>
                </a:gs>
                <a:gs pos="100000">
                  <a:schemeClr val="accent6">
                    <a:shade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round/>
          </a:ln>
          <a:effectLst>
            <a:outerShdw blurRad="50800" dist="38100" dir="5400000" algn="tl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CN" altLang="en-US" smtClean="0"/>
              <a:t>单击图标添加图片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62200" y="5410200"/>
            <a:ext cx="5657888" cy="804862"/>
          </a:xfrm>
        </p:spPr>
        <p:txBody>
          <a:bodyPr anchor="ctr"/>
          <a:lstStyle>
            <a:lvl1pPr marL="0" indent="0" algn="r">
              <a:buNone/>
              <a:defRPr sz="1200" b="0"/>
            </a:lvl1pPr>
            <a:lvl2pPr marL="457200" indent="0" algn="r">
              <a:buNone/>
              <a:defRPr sz="1200" b="0"/>
            </a:lvl2pPr>
            <a:lvl3pPr marL="914400" indent="0" algn="r">
              <a:buNone/>
              <a:defRPr sz="1200" b="0"/>
            </a:lvl3pPr>
            <a:lvl4pPr marL="1371600" indent="0" algn="r">
              <a:buNone/>
              <a:defRPr sz="1200" b="0"/>
            </a:lvl4pPr>
            <a:lvl5pPr marL="1828800" indent="0" algn="r">
              <a:buNone/>
              <a:defRPr sz="1200" b="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2017/9/21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6678000"/>
            <a:ext cx="9144000" cy="180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6863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76200" y="6400800"/>
            <a:ext cx="3200400" cy="283800"/>
          </a:xfrm>
          <a:prstGeom prst="rect">
            <a:avLst/>
          </a:prstGeom>
        </p:spPr>
        <p:txBody>
          <a:bodyPr vert="horz" rtlCol="0" anchor="b"/>
          <a:lstStyle>
            <a:lvl1pPr algn="l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2017/9/21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5334000" y="6400800"/>
            <a:ext cx="3733800" cy="283800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4114800" y="6400800"/>
            <a:ext cx="914400" cy="283464"/>
          </a:xfrm>
          <a:prstGeom prst="rect">
            <a:avLst/>
          </a:prstGeom>
          <a:noFill/>
        </p:spPr>
        <p:txBody>
          <a:bodyPr vert="horz" lIns="45720" rIns="45720" rtlCol="0" anchor="ctr"/>
          <a:lstStyle>
            <a:lvl1pPr algn="ctr" eaLnBrk="1" latinLnBrk="0" hangingPunct="1">
              <a:defRPr kumimoji="0" sz="1100" b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0" y="0"/>
            <a:ext cx="9144000" cy="108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ß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Þ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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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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__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__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__3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__4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__5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海关免表申请步骤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年检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减免税设备使用状况报告</a:t>
            </a:r>
            <a:r>
              <a:rPr lang="en-US" altLang="zh-CN" dirty="0" smtClean="0"/>
              <a:t>(</a:t>
            </a:r>
            <a:r>
              <a:rPr lang="zh-CN" altLang="en-US" dirty="0" smtClean="0"/>
              <a:t>原始</a:t>
            </a:r>
            <a:r>
              <a:rPr lang="en-US" altLang="zh-CN" dirty="0" smtClean="0"/>
              <a:t>)</a:t>
            </a:r>
            <a:r>
              <a:rPr lang="zh-CN" altLang="en-US" dirty="0" smtClean="0"/>
              <a:t>在每年三月份提交海关。免税表证明号必不可少！</a:t>
            </a:r>
            <a:endParaRPr lang="en-US" altLang="zh-CN" dirty="0" smtClean="0"/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2779713" y="2570163"/>
          <a:ext cx="3917950" cy="4029075"/>
        </p:xfrm>
        <a:graphic>
          <a:graphicData uri="http://schemas.openxmlformats.org/presentationml/2006/ole">
            <p:oleObj spid="_x0000_s1026" name="Document" r:id="rId3" imgW="8313293" imgH="8633537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进出口货物征免税申请所需资料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CN" altLang="en-US" dirty="0" smtClean="0">
                <a:solidFill>
                  <a:srgbClr val="FF0000"/>
                </a:solidFill>
              </a:rPr>
              <a:t>必须资料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r>
              <a:rPr lang="zh-CN" altLang="en-US" dirty="0" smtClean="0"/>
              <a:t>外贸及内贸合同</a:t>
            </a:r>
            <a:endParaRPr lang="en-US" altLang="zh-CN" dirty="0" smtClean="0"/>
          </a:p>
          <a:p>
            <a:r>
              <a:rPr lang="zh-CN" altLang="en-US" dirty="0" smtClean="0"/>
              <a:t>科教用品免税进口货物使用说明</a:t>
            </a:r>
            <a:endParaRPr lang="en-US" altLang="zh-CN" dirty="0" smtClean="0"/>
          </a:p>
          <a:p>
            <a:r>
              <a:rPr lang="zh-CN" altLang="en-US" dirty="0" smtClean="0"/>
              <a:t>进出口货物征免税申请表</a:t>
            </a:r>
            <a:endParaRPr lang="en-US" altLang="zh-CN" dirty="0" smtClean="0"/>
          </a:p>
          <a:p>
            <a:r>
              <a:rPr lang="zh-CN" altLang="en-US" dirty="0" smtClean="0"/>
              <a:t>保证函</a:t>
            </a:r>
            <a:endParaRPr lang="en-US" altLang="zh-CN" dirty="0" smtClean="0"/>
          </a:p>
          <a:p>
            <a:r>
              <a:rPr lang="zh-CN" altLang="en-US" dirty="0" smtClean="0"/>
              <a:t>申报要素（根据海关免税税则）</a:t>
            </a:r>
            <a:endParaRPr lang="en-US" altLang="zh-CN" dirty="0" smtClean="0"/>
          </a:p>
          <a:p>
            <a:r>
              <a:rPr lang="zh-CN" altLang="en-US" dirty="0" smtClean="0"/>
              <a:t>彩页相关信息（凸显设备样图及明确型号参数）</a:t>
            </a:r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科教用品免税进口货物使用说明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ChangeAspect="1"/>
          </p:cNvGraphicFramePr>
          <p:nvPr>
            <p:ph idx="1"/>
          </p:nvPr>
        </p:nvGraphicFramePr>
        <p:xfrm>
          <a:off x="2990850" y="1911350"/>
          <a:ext cx="3162300" cy="4064000"/>
        </p:xfrm>
        <a:graphic>
          <a:graphicData uri="http://schemas.openxmlformats.org/presentationml/2006/ole">
            <p:oleObj spid="_x0000_s2050" name="Document" r:id="rId3" imgW="6255551" imgH="8040742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保证函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ChangeAspect="1"/>
          </p:cNvGraphicFramePr>
          <p:nvPr>
            <p:ph idx="1"/>
          </p:nvPr>
        </p:nvGraphicFramePr>
        <p:xfrm>
          <a:off x="1500166" y="1571612"/>
          <a:ext cx="5264150" cy="4929222"/>
        </p:xfrm>
        <a:graphic>
          <a:graphicData uri="http://schemas.openxmlformats.org/presentationml/2006/ole">
            <p:oleObj spid="_x0000_s3074" name="Document" r:id="rId3" imgW="5305693" imgH="6042802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进出口货物征免税申请表</a:t>
            </a:r>
            <a:endParaRPr lang="zh-CN" altLang="en-US" b="1" dirty="0"/>
          </a:p>
        </p:txBody>
      </p:sp>
      <p:graphicFrame>
        <p:nvGraphicFramePr>
          <p:cNvPr id="4" name="内容占位符 3"/>
          <p:cNvGraphicFramePr>
            <a:graphicFrameLocks noChangeAspect="1"/>
          </p:cNvGraphicFramePr>
          <p:nvPr>
            <p:ph idx="1"/>
          </p:nvPr>
        </p:nvGraphicFramePr>
        <p:xfrm>
          <a:off x="0" y="1417638"/>
          <a:ext cx="8661400" cy="4962525"/>
        </p:xfrm>
        <a:graphic>
          <a:graphicData uri="http://schemas.openxmlformats.org/presentationml/2006/ole">
            <p:oleObj spid="_x0000_s4098" name="Document" r:id="rId3" imgW="9302007" imgH="5330849" progId="Word.Document.8">
              <p:embed/>
            </p:oleObj>
          </a:graphicData>
        </a:graphic>
      </p:graphicFrame>
      <p:sp>
        <p:nvSpPr>
          <p:cNvPr id="5" name="矩形 4"/>
          <p:cNvSpPr/>
          <p:nvPr/>
        </p:nvSpPr>
        <p:spPr>
          <a:xfrm>
            <a:off x="1142976" y="2143116"/>
            <a:ext cx="1643074" cy="5715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申报要素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ChangeAspect="1"/>
          </p:cNvGraphicFramePr>
          <p:nvPr>
            <p:ph idx="1"/>
          </p:nvPr>
        </p:nvGraphicFramePr>
        <p:xfrm>
          <a:off x="1571604" y="1428736"/>
          <a:ext cx="5264150" cy="5072098"/>
        </p:xfrm>
        <a:graphic>
          <a:graphicData uri="http://schemas.openxmlformats.org/presentationml/2006/ole">
            <p:oleObj spid="_x0000_s5122" name="Document" r:id="rId3" imgW="5305693" imgH="8717332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786050" y="2428868"/>
            <a:ext cx="400052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9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谢谢</a:t>
            </a:r>
            <a:endParaRPr lang="zh-CN" altLang="en-US" sz="9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暗香扑面">
  <a:themeElements>
    <a:clrScheme name="暗香扑面">
      <a:dk1>
        <a:sysClr val="windowText" lastClr="000000"/>
      </a:dk1>
      <a:lt1>
        <a:sysClr val="window" lastClr="FFFFFF"/>
      </a:lt1>
      <a:dk2>
        <a:srgbClr val="2F2F2F"/>
      </a:dk2>
      <a:lt2>
        <a:srgbClr val="FFFFF4"/>
      </a:lt2>
      <a:accent1>
        <a:srgbClr val="918415"/>
      </a:accent1>
      <a:accent2>
        <a:srgbClr val="C47546"/>
      </a:accent2>
      <a:accent3>
        <a:srgbClr val="AFB591"/>
      </a:accent3>
      <a:accent4>
        <a:srgbClr val="B9945B"/>
      </a:accent4>
      <a:accent5>
        <a:srgbClr val="85ADBC"/>
      </a:accent5>
      <a:accent6>
        <a:srgbClr val="E5B440"/>
      </a:accent6>
      <a:hlink>
        <a:srgbClr val="00D5D5"/>
      </a:hlink>
      <a:folHlink>
        <a:srgbClr val="DD00DD"/>
      </a:folHlink>
    </a:clrScheme>
    <a:fontScheme name="暗香扑面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</a:majorFont>
      <a:minorFont>
        <a:latin typeface="Franklin Gothic Book"/>
        <a:ea typeface=""/>
        <a:cs typeface="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暗香扑面">
      <a:fillStyleLst>
        <a:solidFill>
          <a:schemeClr val="phClr"/>
        </a:solidFill>
        <a:gradFill rotWithShape="1">
          <a:gsLst>
            <a:gs pos="0">
              <a:schemeClr val="phClr">
                <a:tint val="98000"/>
                <a:satMod val="220000"/>
              </a:schemeClr>
            </a:gs>
            <a:gs pos="31000">
              <a:schemeClr val="phClr">
                <a:tint val="30000"/>
                <a:satMod val="150000"/>
              </a:schemeClr>
            </a:gs>
            <a:gs pos="91000">
              <a:schemeClr val="phClr">
                <a:tint val="96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28000"/>
                <a:satMod val="100000"/>
              </a:schemeClr>
              <a:schemeClr val="phClr">
                <a:tint val="100000"/>
                <a:satMod val="200000"/>
              </a:schemeClr>
            </a:duotone>
          </a:blip>
          <a:tile tx="0" ty="0" sx="80000" sy="8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10000"/>
              </a:schemeClr>
            </a:glow>
          </a:effectLst>
        </a:effectStyle>
        <a:effectStyle>
          <a:effectLst>
            <a:outerShdw blurRad="34925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9525" prstMaterial="dkEdge">
            <a:bevelT w="12000" h="24150"/>
            <a:contourClr>
              <a:schemeClr val="phClr">
                <a:satMod val="110000"/>
              </a:schemeClr>
            </a:contourClr>
          </a:sp3d>
        </a:effectStyle>
        <a:effectStyle>
          <a:effectLst>
            <a:outerShdw blurRad="50800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18700" prstMaterial="dkEdge">
            <a:bevelT w="44450" h="80600"/>
            <a:contourClr>
              <a:schemeClr val="phClr"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0000"/>
                <a:satMod val="1000000"/>
              </a:schemeClr>
            </a:gs>
            <a:gs pos="31000">
              <a:schemeClr val="phClr">
                <a:shade val="85000"/>
                <a:satMod val="450000"/>
              </a:schemeClr>
            </a:gs>
            <a:gs pos="100000">
              <a:schemeClr val="phClr">
                <a:tint val="70000"/>
                <a:satMod val="300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2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9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Fan</Template>
  <TotalTime>1060</TotalTime>
  <Words>93</Words>
  <PresentationFormat>全屏显示(4:3)</PresentationFormat>
  <Paragraphs>16</Paragraphs>
  <Slides>8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8</vt:i4>
      </vt:variant>
    </vt:vector>
  </HeadingPairs>
  <TitlesOfParts>
    <vt:vector size="11" baseType="lpstr">
      <vt:lpstr>暗香扑面</vt:lpstr>
      <vt:lpstr>Document</vt:lpstr>
      <vt:lpstr>Microsoft Office Word 97 - 2003 文档</vt:lpstr>
      <vt:lpstr>海关免表申请步骤</vt:lpstr>
      <vt:lpstr>年检</vt:lpstr>
      <vt:lpstr>进出口货物征免税申请所需资料</vt:lpstr>
      <vt:lpstr>科教用品免税进口货物使用说明</vt:lpstr>
      <vt:lpstr>保证函</vt:lpstr>
      <vt:lpstr>进出口货物征免税申请表</vt:lpstr>
      <vt:lpstr>申报要素</vt:lpstr>
      <vt:lpstr>幻灯片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cp:lastModifiedBy>微软用户</cp:lastModifiedBy>
  <cp:revision>25</cp:revision>
  <dcterms:modified xsi:type="dcterms:W3CDTF">2017-09-21T03:06:34Z</dcterms:modified>
</cp:coreProperties>
</file>